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709" autoAdjust="0"/>
  </p:normalViewPr>
  <p:slideViewPr>
    <p:cSldViewPr>
      <p:cViewPr varScale="1">
        <p:scale>
          <a:sx n="106" d="100"/>
          <a:sy n="106" d="100"/>
        </p:scale>
        <p:origin x="16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51171-DA16-46C6-9720-5375AFA773BD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F4C95-46E8-4763-8E4A-7EE5EE0C2D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4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F4C95-46E8-4763-8E4A-7EE5EE0C2DDC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25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40.xml"/><Relationship Id="rId18" Type="http://schemas.openxmlformats.org/officeDocument/2006/relationships/slide" Target="slide33.xml"/><Relationship Id="rId26" Type="http://schemas.openxmlformats.org/officeDocument/2006/relationships/slide" Target="slide22.xml"/><Relationship Id="rId39" Type="http://schemas.openxmlformats.org/officeDocument/2006/relationships/slide" Target="slide21.xml"/><Relationship Id="rId3" Type="http://schemas.openxmlformats.org/officeDocument/2006/relationships/slide" Target="slide18.xml"/><Relationship Id="rId21" Type="http://schemas.openxmlformats.org/officeDocument/2006/relationships/slide" Target="slide34.xml"/><Relationship Id="rId34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5.xml"/><Relationship Id="rId17" Type="http://schemas.openxmlformats.org/officeDocument/2006/relationships/slide" Target="slide41.xml"/><Relationship Id="rId25" Type="http://schemas.openxmlformats.org/officeDocument/2006/relationships/slide" Target="slide30.xml"/><Relationship Id="rId33" Type="http://schemas.openxmlformats.org/officeDocument/2006/relationships/slide" Target="slide19.xml"/><Relationship Id="rId38" Type="http://schemas.openxmlformats.org/officeDocument/2006/relationships/slide" Target="slide29.xml"/><Relationship Id="rId2" Type="http://schemas.openxmlformats.org/officeDocument/2006/relationships/slide" Target="slide17.xml"/><Relationship Id="rId16" Type="http://schemas.openxmlformats.org/officeDocument/2006/relationships/slide" Target="slide16.xml"/><Relationship Id="rId20" Type="http://schemas.openxmlformats.org/officeDocument/2006/relationships/slide" Target="slide42.xml"/><Relationship Id="rId29" Type="http://schemas.openxmlformats.org/officeDocument/2006/relationships/slide" Target="slide31.xml"/><Relationship Id="rId41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38.xml"/><Relationship Id="rId32" Type="http://schemas.openxmlformats.org/officeDocument/2006/relationships/slide" Target="slide28.xml"/><Relationship Id="rId37" Type="http://schemas.openxmlformats.org/officeDocument/2006/relationships/slide" Target="slide37.xml"/><Relationship Id="rId40" Type="http://schemas.openxmlformats.org/officeDocument/2006/relationships/slide" Target="slide35.xml"/><Relationship Id="rId5" Type="http://schemas.openxmlformats.org/officeDocument/2006/relationships/slide" Target="slide4.xml"/><Relationship Id="rId15" Type="http://schemas.openxmlformats.org/officeDocument/2006/relationships/slide" Target="slide24.xml"/><Relationship Id="rId23" Type="http://schemas.openxmlformats.org/officeDocument/2006/relationships/slide" Target="slide13.xml"/><Relationship Id="rId28" Type="http://schemas.openxmlformats.org/officeDocument/2006/relationships/slide" Target="slide39.xml"/><Relationship Id="rId36" Type="http://schemas.openxmlformats.org/officeDocument/2006/relationships/slide" Target="slide12.xml"/><Relationship Id="rId10" Type="http://schemas.openxmlformats.org/officeDocument/2006/relationships/slide" Target="slide9.xml"/><Relationship Id="rId19" Type="http://schemas.openxmlformats.org/officeDocument/2006/relationships/slide" Target="slide25.xml"/><Relationship Id="rId31" Type="http://schemas.openxmlformats.org/officeDocument/2006/relationships/slide" Target="slide36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32.xml"/><Relationship Id="rId22" Type="http://schemas.openxmlformats.org/officeDocument/2006/relationships/slide" Target="slide26.xml"/><Relationship Id="rId27" Type="http://schemas.openxmlformats.org/officeDocument/2006/relationships/slide" Target="slide14.xml"/><Relationship Id="rId30" Type="http://schemas.openxmlformats.org/officeDocument/2006/relationships/slide" Target="slide23.xml"/><Relationship Id="rId35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bukarik.ru/mlekopitayuschie-hischniki/54-kto-bystree-vseh-begaet.html&#1075;&#1077;&#1087;&#1072;&#1088;&#1076;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04032"/>
            <a:ext cx="7467624" cy="132476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Arial Black" pitchFamily="34" charset="0"/>
              </a:rPr>
              <a:t>Викторина</a:t>
            </a:r>
            <a:endParaRPr lang="ru-RU" sz="72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328" y="1916832"/>
            <a:ext cx="4353664" cy="4608512"/>
          </a:xfrm>
          <a:effectLst>
            <a:reflection blurRad="6350" stA="50000" endA="300" endPos="55500" dist="508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Эта удивительная природа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 descr="C:\Documents and Settings\Administrator\Рабочий стол\25077alsh3er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8832" y="1800176"/>
            <a:ext cx="4725168" cy="472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072330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" action="ppaction://hlinksldjump"/>
              </a:rPr>
              <a:t>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48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" action="ppaction://hlinksldjump"/>
              </a:rPr>
              <a:t>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2357422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  <a:hlinkClick r:id="rId4" action="ppaction://hlinksldjump"/>
              </a:rPr>
              <a:t>5</a:t>
            </a:r>
            <a:endParaRPr lang="ru-RU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5" action="ppaction://hlinksldjump"/>
              </a:rPr>
              <a:t>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6" action="ppaction://hlinksldjump"/>
              </a:rPr>
              <a:t>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7" action="ppaction://hlinksldjump"/>
              </a:rPr>
              <a:t>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8" action="ppaction://hlinksldjump"/>
              </a:rPr>
              <a:t>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86512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9" action="ppaction://hlinksldjump"/>
              </a:rPr>
              <a:t>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72330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0" action="ppaction://hlinksldjump"/>
              </a:rPr>
              <a:t>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58148" y="1285860"/>
            <a:ext cx="78581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1" action="ppaction://hlinksldjump"/>
              </a:rPr>
              <a:t>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00694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2" action="ppaction://hlinksldjump"/>
              </a:rPr>
              <a:t>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86512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3" action="ppaction://hlinksldjump"/>
              </a:rPr>
              <a:t>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86512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4" action="ppaction://hlinksldjump"/>
              </a:rPr>
              <a:t>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86512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5" action="ppaction://hlinksldjump"/>
              </a:rPr>
              <a:t>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86512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6" action="ppaction://hlinksldjump"/>
              </a:rPr>
              <a:t>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72330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7" action="ppaction://hlinksldjump"/>
              </a:rPr>
              <a:t>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72330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8" action="ppaction://hlinksldjump"/>
              </a:rPr>
              <a:t>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072330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19" action="ppaction://hlinksldjump"/>
              </a:rPr>
              <a:t>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58148" y="5000636"/>
            <a:ext cx="785818" cy="928694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0" action="ppaction://hlinksldjump"/>
              </a:rPr>
              <a:t>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58148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1" action="ppaction://hlinksldjump"/>
              </a:rPr>
              <a:t>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858148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2" action="ppaction://hlinksldjump"/>
              </a:rPr>
              <a:t>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29058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3" action="ppaction://hlinksldjump"/>
              </a:rPr>
              <a:t>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714876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4" action="ppaction://hlinksldjump"/>
              </a:rPr>
              <a:t>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14876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5" action="ppaction://hlinksldjump"/>
              </a:rPr>
              <a:t>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14876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6" action="ppaction://hlinksldjump"/>
              </a:rPr>
              <a:t>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14876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7" action="ppaction://hlinksldjump"/>
              </a:rPr>
              <a:t>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00694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8" action="ppaction://hlinksldjump"/>
              </a:rPr>
              <a:t>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00694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29" action="ppaction://hlinksldjump"/>
              </a:rPr>
              <a:t>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00694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0" action="ppaction://hlinksldjump"/>
              </a:rPr>
              <a:t>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3240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1" action="ppaction://hlinksldjump"/>
              </a:rPr>
              <a:t>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43240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2" action="ppaction://hlinksldjump"/>
              </a:rPr>
              <a:t>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357422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itchFamily="34" charset="0"/>
                <a:hlinkClick r:id="rId33" action="ppaction://hlinksldjump"/>
              </a:rPr>
              <a:t>5</a:t>
            </a:r>
            <a:endParaRPr lang="ru-RU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143240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4" action="ppaction://hlinksldjump"/>
              </a:rPr>
              <a:t>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357422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5" action="ppaction://hlinksldjump"/>
              </a:rPr>
              <a:t>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43240" y="2214554"/>
            <a:ext cx="785818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6" action="ppaction://hlinksldjump"/>
              </a:rPr>
              <a:t>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29058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7" action="ppaction://hlinksldjump"/>
              </a:rPr>
              <a:t>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29058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8" action="ppaction://hlinksldjump"/>
              </a:rPr>
              <a:t>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929058" y="3143248"/>
            <a:ext cx="78581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39" action="ppaction://hlinksldjump"/>
              </a:rPr>
              <a:t>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357422" y="5000636"/>
            <a:ext cx="785818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40" action="ppaction://hlinksldjump"/>
              </a:rPr>
              <a:t>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357422" y="4071942"/>
            <a:ext cx="785818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  <a:hlinkClick r:id="rId41" action="ppaction://hlinksldjump"/>
              </a:rPr>
              <a:t>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14282" y="1285860"/>
            <a:ext cx="2143140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РЫБЫ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4282" y="3143248"/>
            <a:ext cx="2143140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ПТИЦЫ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14282" y="2214554"/>
            <a:ext cx="2143140" cy="9286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ЗВЕРИ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14282" y="4071942"/>
            <a:ext cx="2143140" cy="928694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ДЕРЕВЬЯ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14282" y="5000636"/>
            <a:ext cx="2143140" cy="92869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РАЗНОЕ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Партия в этой настольной </a:t>
            </a:r>
          </a:p>
          <a:p>
            <a:pPr algn="ctr"/>
            <a:r>
              <a:rPr lang="ru-RU" sz="3600" dirty="0" smtClean="0"/>
              <a:t>игре может закончится </a:t>
            </a:r>
          </a:p>
          <a:p>
            <a:pPr algn="ctr"/>
            <a:r>
              <a:rPr lang="ru-RU" sz="3600" dirty="0" smtClean="0"/>
              <a:t>словом «Рыба»</a:t>
            </a:r>
            <a:endParaRPr lang="ru-RU" sz="28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C:\Documents and Settings\Administrator\Рабочий стол\Casino Wallpaper _18_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2143116"/>
            <a:ext cx="571504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Живет в море необычная рыба.</a:t>
            </a:r>
          </a:p>
          <a:p>
            <a:pPr algn="ctr"/>
            <a:r>
              <a:rPr lang="ru-RU" sz="3600" dirty="0" smtClean="0"/>
              <a:t>Лежит на дне зарывшись в </a:t>
            </a:r>
          </a:p>
          <a:p>
            <a:pPr algn="ctr"/>
            <a:r>
              <a:rPr lang="ru-RU" sz="3600" dirty="0" smtClean="0"/>
              <a:t>песок. В шутку её называют </a:t>
            </a:r>
          </a:p>
          <a:p>
            <a:pPr algn="ctr"/>
            <a:r>
              <a:rPr lang="ru-RU" sz="3600" dirty="0" smtClean="0"/>
              <a:t>«акулой, расплющенной катком»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1" name="Picture 3" descr="C:\Documents and Settings\Administrator\Рабочий стол\6e58dc3d4ddd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14" y="1500174"/>
            <a:ext cx="6858048" cy="4859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Эта  «шахматная» рыбка </a:t>
            </a:r>
          </a:p>
          <a:p>
            <a:pPr algn="ctr"/>
            <a:r>
              <a:rPr lang="ru-RU" sz="3600" dirty="0" smtClean="0"/>
              <a:t>стоит в воде вертикально.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 descr="C:\Documents and Settings\Administrator\Рабочий стол\78436993_1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85852" y="2000240"/>
            <a:ext cx="6657975" cy="4162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У этих пресноводных рыб пасть </a:t>
            </a:r>
          </a:p>
          <a:p>
            <a:pPr algn="ctr"/>
            <a:r>
              <a:rPr lang="ru-RU" sz="3600" dirty="0" smtClean="0"/>
              <a:t>похожа на бульдожью. Обычно </a:t>
            </a:r>
          </a:p>
          <a:p>
            <a:pPr algn="ctr"/>
            <a:r>
              <a:rPr lang="ru-RU" sz="3600" dirty="0" smtClean="0"/>
              <a:t>питается падалью, целая стая в состоянии обглодать в считанные минуты крупное млекопитающее </a:t>
            </a:r>
          </a:p>
          <a:p>
            <a:pPr algn="ctr"/>
            <a:r>
              <a:rPr lang="ru-RU" sz="3600" dirty="0" smtClean="0"/>
              <a:t>до костей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C:\Documents and Settings\Administrator\Рабочий стол\55966-HABE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1643050"/>
            <a:ext cx="7072362" cy="4614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Жабры этой рыбы пересажены </a:t>
            </a:r>
            <a:r>
              <a:rPr lang="ru-RU" sz="3600" dirty="0" err="1" smtClean="0"/>
              <a:t>Ихтиандру</a:t>
            </a:r>
            <a:r>
              <a:rPr lang="ru-RU" sz="3600" dirty="0" smtClean="0"/>
              <a:t> – герою книги </a:t>
            </a:r>
          </a:p>
          <a:p>
            <a:pPr algn="ctr"/>
            <a:r>
              <a:rPr lang="ru-RU" sz="3600" dirty="0" smtClean="0"/>
              <a:t>Александра Беляева </a:t>
            </a:r>
          </a:p>
          <a:p>
            <a:pPr algn="ctr"/>
            <a:r>
              <a:rPr lang="ru-RU" sz="3600" dirty="0" smtClean="0"/>
              <a:t>«Человек – амфибия»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86776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C:\Documents and Settings\Administrator\Рабочий стол\1312190872_8f36e23cf91412fb56c4acc2b0c27d9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762494"/>
            <a:ext cx="6539900" cy="4355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Эта рыба напоминала </a:t>
            </a:r>
          </a:p>
          <a:p>
            <a:pPr algn="ctr"/>
            <a:r>
              <a:rPr lang="ru-RU" sz="3600" dirty="0" smtClean="0"/>
              <a:t>древнеримским крестьянам мельничный жернов, а нам </a:t>
            </a:r>
          </a:p>
          <a:p>
            <a:pPr algn="ctr"/>
            <a:r>
              <a:rPr lang="ru-RU" sz="3600" dirty="0" smtClean="0"/>
              <a:t>напоминает небесное тело.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C:\Documents and Settings\Administrator\Рабочий стол\x_01b3495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42" y="1643050"/>
            <a:ext cx="5903980" cy="4427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Многие народы верили в существование матери-рыбы, говорящей человеческим языком. Хребёт этой рыбы вешали на ворота </a:t>
            </a:r>
          </a:p>
          <a:p>
            <a:pPr algn="ctr"/>
            <a:r>
              <a:rPr lang="ru-RU" sz="3600" dirty="0" smtClean="0"/>
              <a:t>в качестве средства от болезней, а </a:t>
            </a:r>
          </a:p>
          <a:p>
            <a:pPr algn="ctr"/>
            <a:r>
              <a:rPr lang="ru-RU" sz="3600" dirty="0" smtClean="0"/>
              <a:t>зубы собирали и носили как оберег.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0" name="Picture 2" descr="C:\Documents and Settings\Administrator\Рабочий стол\obyknovennaya_shuka_bi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1571612"/>
            <a:ext cx="7643866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РЫБЫ 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 переводе на русский язык это вымершее животное именуется рыбоящером.</a:t>
            </a:r>
          </a:p>
          <a:p>
            <a:pPr algn="ctr"/>
            <a:endParaRPr lang="ru-RU" sz="3600" dirty="0" smtClean="0"/>
          </a:p>
          <a:p>
            <a:pPr algn="ctr"/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195" name="Picture 3" descr="C:\Documents and Settings\Administrator\Рабочий стол\1303009171_016_ichthyosauru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14" y="1714488"/>
            <a:ext cx="671517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Животное возводящее на </a:t>
            </a:r>
          </a:p>
          <a:p>
            <a:pPr algn="ctr"/>
            <a:r>
              <a:rPr lang="ru-RU" sz="3600" dirty="0" smtClean="0"/>
              <a:t>реках плотины.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218" name="Picture 2" descr="C:\Documents and Settings\Administrator\Рабочий стол\3975703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28794" y="2143116"/>
            <a:ext cx="5489976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Его запах отвратителен. Это североамериканское млекопитающее разбрызгивает зловонную жидкость, чтобы метить территорию и </a:t>
            </a:r>
          </a:p>
          <a:p>
            <a:pPr algn="ctr"/>
            <a:r>
              <a:rPr lang="ru-RU" sz="3600" dirty="0" smtClean="0"/>
              <a:t>отпугивать врагов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42" name="Picture 2" descr="C:\Documents and Settings\Administrator\Рабочий стол\1325151534_41762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1643050"/>
            <a:ext cx="7715304" cy="4643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Тело его покрыто острыми </a:t>
            </a:r>
          </a:p>
          <a:p>
            <a:pPr algn="ctr"/>
            <a:r>
              <a:rPr lang="ru-RU" sz="3600" dirty="0" smtClean="0"/>
              <a:t>иглами, потревоженное </a:t>
            </a:r>
          </a:p>
          <a:p>
            <a:pPr algn="ctr"/>
            <a:r>
              <a:rPr lang="ru-RU" sz="3600" dirty="0" smtClean="0"/>
              <a:t>животное вздыбливает их, чем </a:t>
            </a:r>
          </a:p>
          <a:p>
            <a:pPr algn="ctr"/>
            <a:r>
              <a:rPr lang="ru-RU" sz="3600" dirty="0" smtClean="0"/>
              <a:t>угрожает нападающему.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6" name="Picture 2" descr="C:\Documents and Settings\Administrator\Рабочий стол\dikobraz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28794" y="1428736"/>
            <a:ext cx="5429288" cy="5022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Очень длинный нос и язык </a:t>
            </a:r>
          </a:p>
          <a:p>
            <a:pPr algn="ctr"/>
            <a:r>
              <a:rPr lang="ru-RU" sz="3600" dirty="0" smtClean="0"/>
              <a:t>помогают ему находить свою </a:t>
            </a:r>
          </a:p>
          <a:p>
            <a:pPr algn="ctr"/>
            <a:r>
              <a:rPr lang="ru-RU" sz="3600" dirty="0" smtClean="0"/>
              <a:t>любимую пищу – муравьев, </a:t>
            </a:r>
          </a:p>
          <a:p>
            <a:pPr algn="ctr"/>
            <a:r>
              <a:rPr lang="ru-RU" sz="3600" dirty="0" smtClean="0"/>
              <a:t>термитов. От укусов . Которых </a:t>
            </a:r>
          </a:p>
          <a:p>
            <a:pPr algn="ctr"/>
            <a:r>
              <a:rPr lang="ru-RU" sz="3600" dirty="0" smtClean="0"/>
              <a:t>его спасает длинная шерсть.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291" name="Picture 3" descr="C:\Documents and Settings\Administrator\Рабочий стол\anteate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1714488"/>
            <a:ext cx="6429420" cy="440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У этого парнокопытного млекопитающего два названия. </a:t>
            </a:r>
          </a:p>
          <a:p>
            <a:pPr algn="ctr"/>
            <a:r>
              <a:rPr lang="ru-RU" sz="3600" dirty="0" smtClean="0"/>
              <a:t>Одно из них переводится с </a:t>
            </a:r>
          </a:p>
          <a:p>
            <a:pPr algn="ctr"/>
            <a:r>
              <a:rPr lang="ru-RU" sz="3600" dirty="0" smtClean="0"/>
              <a:t>греческого как «речной конь». </a:t>
            </a:r>
          </a:p>
          <a:p>
            <a:pPr algn="ctr"/>
            <a:r>
              <a:rPr lang="ru-RU" sz="3600" dirty="0" smtClean="0"/>
              <a:t>А мы как его называем?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314" name="Picture 2" descr="C:\Documents and Settings\Administrator\Рабочий стол\Hippopotamu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625160"/>
            <a:ext cx="6500858" cy="4661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Второе название этого </a:t>
            </a:r>
          </a:p>
          <a:p>
            <a:pPr algn="ctr"/>
            <a:r>
              <a:rPr lang="ru-RU" sz="3600" dirty="0" smtClean="0"/>
              <a:t>животного – ирбис. </a:t>
            </a:r>
          </a:p>
          <a:p>
            <a:pPr algn="ctr"/>
            <a:r>
              <a:rPr lang="ru-RU" sz="3600" dirty="0" smtClean="0"/>
              <a:t>Житель высокогорий </a:t>
            </a:r>
          </a:p>
          <a:p>
            <a:pPr algn="ctr"/>
            <a:r>
              <a:rPr lang="ru-RU" sz="3600" dirty="0" smtClean="0"/>
              <a:t>встречается даже на </a:t>
            </a:r>
          </a:p>
          <a:p>
            <a:pPr algn="ctr"/>
            <a:r>
              <a:rPr lang="ru-RU" sz="3600" dirty="0" smtClean="0"/>
              <a:t>высоте 4500 метров. </a:t>
            </a:r>
          </a:p>
          <a:p>
            <a:pPr algn="ctr"/>
            <a:r>
              <a:rPr lang="ru-RU" sz="3600" dirty="0" smtClean="0"/>
              <a:t>Ирбис в переводе – </a:t>
            </a:r>
          </a:p>
          <a:p>
            <a:pPr algn="ctr"/>
            <a:r>
              <a:rPr lang="ru-RU" sz="3600" dirty="0" smtClean="0"/>
              <a:t>«снежная кошка»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338" name="Picture 2" descr="C:\Documents and Settings\Administrator\Рабочий стол\1211733557_16928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42" y="1643050"/>
            <a:ext cx="6191250" cy="4638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Это самое медленное животное</a:t>
            </a:r>
          </a:p>
          <a:p>
            <a:pPr algn="ctr"/>
            <a:r>
              <a:rPr lang="ru-RU" sz="3600" dirty="0" smtClean="0"/>
              <a:t> на Земле. Большую часть жизни проводят на деревьях. Во время дождливого сезона в их шерсти </a:t>
            </a:r>
          </a:p>
          <a:p>
            <a:pPr algn="ctr"/>
            <a:r>
              <a:rPr lang="ru-RU" sz="3600" dirty="0" smtClean="0"/>
              <a:t>растут водоросли, придающие </a:t>
            </a:r>
          </a:p>
          <a:p>
            <a:pPr algn="ctr"/>
            <a:r>
              <a:rPr lang="ru-RU" sz="3600" dirty="0" smtClean="0"/>
              <a:t>ей зеленоватый оттенок.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362" name="Picture 2" descr="C:\Documents and Settings\Administrator\Рабочий стол\4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1500174"/>
            <a:ext cx="6401021" cy="4713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ЗВЕРИ 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386" name="Picture 2" descr="C:\Documents and Settings\Administrator\Рабочий стол\8099727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2143116"/>
            <a:ext cx="3382963" cy="364333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28662" y="1714488"/>
            <a:ext cx="4071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Что на языке туземцев Африки означает название обезьяны «орангутанг»?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5000636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Лесной человек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Именно эти сказочные птицы занимались похищением </a:t>
            </a:r>
          </a:p>
          <a:p>
            <a:pPr algn="ctr"/>
            <a:r>
              <a:rPr lang="ru-RU" sz="3600" dirty="0" smtClean="0"/>
              <a:t>маленьких детей.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410" name="Picture 2" descr="C:\Documents and Settings\Administrator\Рабочий стол\440774_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171448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285860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 называется, которая </a:t>
            </a:r>
          </a:p>
          <a:p>
            <a:pPr algn="ctr"/>
            <a:r>
              <a:rPr lang="ru-RU" sz="3600" dirty="0" smtClean="0"/>
              <a:t>живет везде, рождается </a:t>
            </a:r>
          </a:p>
          <a:p>
            <a:pPr algn="ctr"/>
            <a:r>
              <a:rPr lang="ru-RU" sz="3600" dirty="0" smtClean="0"/>
              <a:t>из яйца, а сама яиц не несёт?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434" name="Picture 2" descr="C:\Documents and Settings\Administrator\Рабочий стол\ful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1500174"/>
            <a:ext cx="5929354" cy="4762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Какая птица способна </a:t>
            </a:r>
          </a:p>
          <a:p>
            <a:pPr algn="ctr"/>
            <a:r>
              <a:rPr lang="ru-RU" sz="3600" dirty="0" smtClean="0"/>
              <a:t>летать хвостом вперёд?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458" name="Picture 2" descr="C:\Documents and Settings\Administrator\Рабочий стол\4231-204617-21animalepasar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2571744"/>
            <a:ext cx="4941641" cy="284480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 сожалению эти птицы не поют </a:t>
            </a:r>
          </a:p>
          <a:p>
            <a:pPr algn="ctr"/>
            <a:r>
              <a:rPr lang="ru-RU" sz="3600" dirty="0" smtClean="0"/>
              <a:t>– они шипят, трубят, а когда </a:t>
            </a:r>
          </a:p>
          <a:p>
            <a:pPr algn="ctr"/>
            <a:r>
              <a:rPr lang="ru-RU" sz="3600" dirty="0" smtClean="0"/>
              <a:t>ухаживают за птенцами лают </a:t>
            </a:r>
          </a:p>
          <a:p>
            <a:pPr algn="ctr"/>
            <a:r>
              <a:rPr lang="ru-RU" sz="3600" dirty="0" smtClean="0"/>
              <a:t>по собачьи. Эта птица </a:t>
            </a:r>
          </a:p>
          <a:p>
            <a:pPr algn="ctr"/>
            <a:r>
              <a:rPr lang="ru-RU" sz="3600" dirty="0" smtClean="0"/>
              <a:t>символ верности!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3" descr="C:\Documents and Settings\Administrator\Рабочий стол\89686175_large_life3002_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14" y="1627390"/>
            <a:ext cx="6858048" cy="4659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У какой птицы поразительная подвижность шеи. Она </a:t>
            </a:r>
          </a:p>
          <a:p>
            <a:pPr algn="ctr"/>
            <a:r>
              <a:rPr lang="ru-RU" sz="3600" dirty="0" smtClean="0"/>
              <a:t>способна поворачивать голову </a:t>
            </a:r>
          </a:p>
          <a:p>
            <a:pPr algn="ctr"/>
            <a:r>
              <a:rPr lang="ru-RU" sz="3600" dirty="0" smtClean="0"/>
              <a:t>на 270 градусов.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1506" name="Picture 2" descr="C:\Documents and Settings\Administrator\Рабочий стол\0_8c49c_cdb94335_XL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89" y="1785926"/>
            <a:ext cx="6525299" cy="4343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Эти коротконогие птицы могут развивать скорость до 40 км/ч, подпрыгивать вверх на 1,5 – 2 м. </a:t>
            </a:r>
          </a:p>
          <a:p>
            <a:pPr algn="ctr"/>
            <a:r>
              <a:rPr lang="ru-RU" sz="3600" dirty="0" smtClean="0"/>
              <a:t>В отличии от остальных птиц </a:t>
            </a:r>
          </a:p>
          <a:p>
            <a:pPr algn="ctr"/>
            <a:r>
              <a:rPr lang="ru-RU" sz="3600" dirty="0" smtClean="0"/>
              <a:t>не умеют летать.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530" name="Picture 2" descr="C:\Documents and Settings\Administrator\Рабочий стол\91870072_pingvi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714488"/>
            <a:ext cx="6572296" cy="4661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Китайцы эту птицу считали </a:t>
            </a:r>
          </a:p>
          <a:p>
            <a:pPr algn="ctr"/>
            <a:r>
              <a:rPr lang="ru-RU" sz="3600" dirty="0" smtClean="0"/>
              <a:t>символом благосостояния, полинезийцы – ночным злым </a:t>
            </a:r>
          </a:p>
          <a:p>
            <a:pPr algn="ctr"/>
            <a:r>
              <a:rPr lang="ru-RU" sz="3600" dirty="0" smtClean="0"/>
              <a:t>богом, а у древних греков она олицетворяла мудрость. В </a:t>
            </a:r>
          </a:p>
          <a:p>
            <a:pPr algn="ctr"/>
            <a:r>
              <a:rPr lang="ru-RU" sz="3600" dirty="0" smtClean="0"/>
              <a:t>Европе в средние века церковь объявила её «нечистым животным», слугой дьявола. Что это за птица? 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554" name="Picture 2" descr="C:\Documents and Settings\Administrator\Рабочий стол\74625313_large_a9b9d990283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1500174"/>
            <a:ext cx="6096000" cy="4733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57176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ПТИЦЫ 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Самая крупная морская птица. </a:t>
            </a:r>
          </a:p>
          <a:p>
            <a:pPr algn="ctr"/>
            <a:r>
              <a:rPr lang="ru-RU" sz="3600" dirty="0" smtClean="0"/>
              <a:t>Моряки долгое время считали,</a:t>
            </a:r>
          </a:p>
          <a:p>
            <a:pPr algn="ctr"/>
            <a:r>
              <a:rPr lang="ru-RU" sz="3600" dirty="0" smtClean="0"/>
              <a:t>что убивать эту птицу нельзя – </a:t>
            </a:r>
          </a:p>
          <a:p>
            <a:pPr algn="ctr"/>
            <a:r>
              <a:rPr lang="ru-RU" sz="3600" dirty="0" smtClean="0"/>
              <a:t>это плохой знак.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579" name="Picture 3" descr="C:\Documents and Settings\Administrator\Рабочий стол\4440233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1857364"/>
            <a:ext cx="5715040" cy="4152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786082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Его называют самым </a:t>
            </a:r>
          </a:p>
          <a:p>
            <a:pPr algn="ctr"/>
            <a:r>
              <a:rPr lang="ru-RU" sz="3600" dirty="0" smtClean="0"/>
              <a:t>праздничным деревом.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C:\Documents and Settings\Administrator\Рабочий стол\90049017_e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71736" y="1500174"/>
            <a:ext cx="4000528" cy="4857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Белая, пушистая,</a:t>
            </a:r>
          </a:p>
          <a:p>
            <a:pPr algn="ctr"/>
            <a:r>
              <a:rPr lang="ru-RU" sz="3600" dirty="0" smtClean="0"/>
              <a:t>Густая и душистая,</a:t>
            </a:r>
          </a:p>
          <a:p>
            <a:pPr algn="ctr"/>
            <a:r>
              <a:rPr lang="ru-RU" sz="3600" dirty="0" smtClean="0"/>
              <a:t>Завесила село –</a:t>
            </a:r>
          </a:p>
          <a:p>
            <a:pPr algn="ctr"/>
            <a:r>
              <a:rPr lang="ru-RU" sz="3600" dirty="0" smtClean="0"/>
              <a:t>Как будто подморозило,</a:t>
            </a:r>
          </a:p>
          <a:p>
            <a:pPr algn="ctr"/>
            <a:r>
              <a:rPr lang="ru-RU" sz="3600" dirty="0" smtClean="0"/>
              <a:t>Как будто сад и озеро</a:t>
            </a:r>
          </a:p>
          <a:p>
            <a:pPr algn="ctr"/>
            <a:r>
              <a:rPr lang="ru-RU" sz="3600" dirty="0" smtClean="0"/>
              <a:t>Метелью занесло.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626" name="Picture 2" descr="C:\Documents and Settings\Administrator\Рабочий стол\40556078_124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85852" y="1643050"/>
            <a:ext cx="6655952" cy="4494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Это дерево применяют </a:t>
            </a:r>
          </a:p>
          <a:p>
            <a:pPr algn="ctr"/>
            <a:r>
              <a:rPr lang="ru-RU" sz="3600" dirty="0" smtClean="0"/>
              <a:t>для изготовления спичек. </a:t>
            </a:r>
          </a:p>
          <a:p>
            <a:pPr algn="ctr"/>
            <a:r>
              <a:rPr lang="ru-RU" sz="3600" dirty="0" smtClean="0"/>
              <a:t>Его корой любят </a:t>
            </a:r>
          </a:p>
          <a:p>
            <a:pPr algn="ctr"/>
            <a:r>
              <a:rPr lang="ru-RU" sz="3600" dirty="0" smtClean="0"/>
              <a:t>лакомится зайцы.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650" name="Picture 2" descr="C:\Documents and Settings\Administrator\Рабочий стол\CSICbiorremediacio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1857364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3000396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Какое хвойное дерево </a:t>
            </a:r>
          </a:p>
          <a:p>
            <a:pPr algn="ctr"/>
            <a:r>
              <a:rPr lang="ru-RU" sz="3600" dirty="0" smtClean="0"/>
              <a:t>сбрасывает хвою на зиму?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675" name="Picture 3" descr="C:\Documents and Settings\Administrator\Рабочий стол\malin_listv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1643656"/>
            <a:ext cx="4572032" cy="4561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Первые 80 лет это дерево </a:t>
            </a:r>
          </a:p>
          <a:p>
            <a:pPr algn="ctr"/>
            <a:r>
              <a:rPr lang="ru-RU" sz="3600" dirty="0" smtClean="0"/>
              <a:t>растет в высоту, а потом всю</a:t>
            </a:r>
          </a:p>
          <a:p>
            <a:pPr algn="ctr"/>
            <a:r>
              <a:rPr lang="ru-RU" sz="3600" dirty="0" smtClean="0"/>
              <a:t> жизнь в толщину. Живёт </a:t>
            </a:r>
          </a:p>
          <a:p>
            <a:pPr algn="ctr"/>
            <a:r>
              <a:rPr lang="ru-RU" sz="3600" dirty="0" smtClean="0"/>
              <a:t>оно до 1000 лет. С ним связано </a:t>
            </a:r>
          </a:p>
          <a:p>
            <a:pPr algn="ctr"/>
            <a:r>
              <a:rPr lang="ru-RU" sz="3600" dirty="0" smtClean="0"/>
              <a:t>много сказок, преданий, легенд.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698" name="Picture 2" descr="C:\Documents and Settings\Administrator\Рабочий стол\102293_origin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00166" y="1714488"/>
            <a:ext cx="600079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Это дерево отличается от </a:t>
            </a:r>
          </a:p>
          <a:p>
            <a:pPr algn="ctr"/>
            <a:r>
              <a:rPr lang="ru-RU" sz="3600" dirty="0" smtClean="0"/>
              <a:t>других светом коры. В любую</a:t>
            </a:r>
          </a:p>
          <a:p>
            <a:pPr algn="ctr"/>
            <a:r>
              <a:rPr lang="ru-RU" sz="3600" dirty="0" smtClean="0"/>
              <a:t> жару кора дерева остается </a:t>
            </a:r>
          </a:p>
          <a:p>
            <a:pPr algn="ctr"/>
            <a:r>
              <a:rPr lang="ru-RU" sz="3600" dirty="0" smtClean="0"/>
              <a:t>прохладной.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C:\Documents and Settings\Administrator\Рабочий стол\75434774_LE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85918" y="1928802"/>
            <a:ext cx="5667328" cy="4251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Древесина этого хвойного </a:t>
            </a:r>
          </a:p>
          <a:p>
            <a:pPr algn="ctr"/>
            <a:r>
              <a:rPr lang="ru-RU" sz="3600" dirty="0" smtClean="0"/>
              <a:t>дерева в воде не гниет, </a:t>
            </a:r>
          </a:p>
          <a:p>
            <a:pPr algn="ctr"/>
            <a:r>
              <a:rPr lang="ru-RU" sz="3600" dirty="0" smtClean="0"/>
              <a:t>а становится ещё крепче. </a:t>
            </a:r>
          </a:p>
          <a:p>
            <a:pPr algn="ctr"/>
            <a:r>
              <a:rPr lang="ru-RU" sz="3600" dirty="0" smtClean="0"/>
              <a:t>Город Санкт-Петербург </a:t>
            </a:r>
          </a:p>
          <a:p>
            <a:pPr algn="ctr"/>
            <a:r>
              <a:rPr lang="ru-RU" sz="3600" dirty="0" smtClean="0"/>
              <a:t>строился на сваях из </a:t>
            </a:r>
          </a:p>
          <a:p>
            <a:pPr algn="ctr"/>
            <a:r>
              <a:rPr lang="ru-RU" sz="3600" dirty="0" smtClean="0"/>
              <a:t>этого дерева.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C:\Documents and Settings\Administrator\Рабочий стол\reWalls.com-2288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42" y="1643050"/>
            <a:ext cx="6143668" cy="4607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ДЕРЕВЬЯ 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Это дерево прекрасный </a:t>
            </a:r>
          </a:p>
          <a:p>
            <a:pPr algn="ctr"/>
            <a:r>
              <a:rPr lang="ru-RU" sz="3600" dirty="0" smtClean="0"/>
              <a:t>«пылесос», впитывает в </a:t>
            </a:r>
          </a:p>
          <a:p>
            <a:pPr algn="ctr"/>
            <a:r>
              <a:rPr lang="ru-RU" sz="3600" dirty="0" smtClean="0"/>
              <a:t>себя пыль, сажу. Топором его </a:t>
            </a:r>
          </a:p>
          <a:p>
            <a:pPr algn="ctr"/>
            <a:r>
              <a:rPr lang="ru-RU" sz="3600" dirty="0" smtClean="0"/>
              <a:t>срубить нельзя, так как он </a:t>
            </a:r>
          </a:p>
          <a:p>
            <a:pPr algn="ctr"/>
            <a:r>
              <a:rPr lang="ru-RU" sz="3600" dirty="0" smtClean="0"/>
              <a:t>увязнет в древесине.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 descr="C:\Documents and Settings\Administrator\Рабочий стол\viaz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1714488"/>
            <a:ext cx="6143668" cy="4388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Самое быстрое животное.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C:\Documents and Settings\Administrator\Рабочий стол\1238637827_cheetah-leapin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1857364"/>
            <a:ext cx="6191250" cy="422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10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Если верить легенде, </a:t>
            </a:r>
          </a:p>
          <a:p>
            <a:pPr algn="ctr"/>
            <a:r>
              <a:rPr lang="ru-RU" sz="3600" dirty="0" smtClean="0"/>
              <a:t>этот цветок очень </a:t>
            </a:r>
          </a:p>
          <a:p>
            <a:pPr algn="ctr"/>
            <a:r>
              <a:rPr lang="ru-RU" sz="3600" dirty="0" smtClean="0"/>
              <a:t>хотел быть похожим </a:t>
            </a:r>
          </a:p>
          <a:p>
            <a:pPr algn="ctr"/>
            <a:r>
              <a:rPr lang="ru-RU" sz="3600" dirty="0" smtClean="0"/>
              <a:t>на солнце.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C:\Documents and Settings\Administrator\Рабочий стол\85627457_large_4d778ee8b2c4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00166" y="16430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15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И личинки и взрослые жуки</a:t>
            </a:r>
          </a:p>
          <a:p>
            <a:pPr algn="ctr"/>
            <a:r>
              <a:rPr lang="ru-RU" sz="3600" dirty="0" smtClean="0"/>
              <a:t> страшно прожорливые, </a:t>
            </a:r>
          </a:p>
          <a:p>
            <a:pPr algn="ctr"/>
            <a:r>
              <a:rPr lang="ru-RU" sz="3600" dirty="0" smtClean="0"/>
              <a:t>они питаются листьями</a:t>
            </a:r>
          </a:p>
          <a:p>
            <a:pPr algn="ctr"/>
            <a:r>
              <a:rPr lang="ru-RU" sz="3600" dirty="0" smtClean="0"/>
              <a:t> картофеля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 descr="C:\Documents and Settings\Administrator\Рабочий стол\0004-006-Koloradskij-zhuk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00232" y="2000240"/>
            <a:ext cx="5305694" cy="3977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20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Какая птица выводит </a:t>
            </a:r>
          </a:p>
          <a:p>
            <a:pPr algn="ctr"/>
            <a:r>
              <a:rPr lang="ru-RU" sz="3600" dirty="0" smtClean="0"/>
              <a:t>птенцов зимой?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 descr="C:\Documents and Settings\Administrator\Рабочий стол\74120752_73078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2214554"/>
            <a:ext cx="4714908" cy="3536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25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Кровососущее насекомое, </a:t>
            </a:r>
          </a:p>
          <a:p>
            <a:pPr algn="ctr"/>
            <a:r>
              <a:rPr lang="ru-RU" sz="3600" dirty="0" smtClean="0"/>
              <a:t>личинки развиваются </a:t>
            </a:r>
          </a:p>
          <a:p>
            <a:pPr algn="ctr"/>
            <a:r>
              <a:rPr lang="ru-RU" sz="3600" dirty="0" smtClean="0"/>
              <a:t>в воде, а самки этого </a:t>
            </a:r>
          </a:p>
          <a:p>
            <a:pPr algn="ctr"/>
            <a:r>
              <a:rPr lang="ru-RU" sz="3600" dirty="0" smtClean="0"/>
              <a:t>насекомого настоящие </a:t>
            </a:r>
          </a:p>
          <a:p>
            <a:pPr algn="ctr"/>
            <a:r>
              <a:rPr lang="ru-RU" sz="3600" dirty="0" smtClean="0"/>
              <a:t>вампиры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194" name="Picture 2" descr="C:\Documents and Settings\Administrator\Рабочий стол\1240829241_ryerrr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85918" y="1928802"/>
            <a:ext cx="5715000" cy="421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30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Этот гриб съедает медведь </a:t>
            </a:r>
          </a:p>
          <a:p>
            <a:pPr algn="ctr"/>
            <a:r>
              <a:rPr lang="ru-RU" sz="3600" dirty="0" smtClean="0"/>
              <a:t>перед тем как залечь в берлогу.</a:t>
            </a:r>
          </a:p>
          <a:p>
            <a:pPr algn="ctr"/>
            <a:r>
              <a:rPr lang="ru-RU" sz="3600" dirty="0" smtClean="0"/>
              <a:t> Им лечатся больные лоси. </a:t>
            </a:r>
          </a:p>
          <a:p>
            <a:pPr algn="ctr"/>
            <a:r>
              <a:rPr lang="ru-RU" sz="3600" dirty="0" smtClean="0"/>
              <a:t>Как он называется?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218" name="Picture 2" descr="C:\Documents and Settings\Administrator\Рабочий стол\23576420_1209141617_3482531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1643050"/>
            <a:ext cx="6400800" cy="4598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35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Первоначально европейцы </a:t>
            </a:r>
          </a:p>
          <a:p>
            <a:pPr algn="ctr"/>
            <a:r>
              <a:rPr lang="ru-RU" sz="3600" dirty="0" smtClean="0"/>
              <a:t>пытались есть его горькие и </a:t>
            </a:r>
          </a:p>
          <a:p>
            <a:pPr algn="ctr"/>
            <a:r>
              <a:rPr lang="ru-RU" sz="3600" dirty="0" smtClean="0"/>
              <a:t>ядовитые плоды вместо </a:t>
            </a:r>
          </a:p>
          <a:p>
            <a:pPr algn="ctr"/>
            <a:r>
              <a:rPr lang="ru-RU" sz="3600" dirty="0" smtClean="0"/>
              <a:t>клубней, за что и прозвали его «чёртовым яблоком». </a:t>
            </a:r>
          </a:p>
          <a:p>
            <a:pPr algn="ctr"/>
            <a:r>
              <a:rPr lang="ru-RU" sz="3600" dirty="0" smtClean="0"/>
              <a:t>А как его называют сейчас?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42" name="Picture 2" descr="C:\Documents and Settings\Administrator\Рабочий стол\1e95_cf3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1714488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3240" y="142852"/>
            <a:ext cx="2928958" cy="92869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 РАЗНОЕ 40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357298"/>
            <a:ext cx="8572560" cy="52149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Невысокие деревья с извилистым стволом и </a:t>
            </a:r>
            <a:r>
              <a:rPr lang="ru-RU" sz="3600" dirty="0" err="1" smtClean="0"/>
              <a:t>шишкообразными</a:t>
            </a:r>
            <a:r>
              <a:rPr lang="ru-RU" sz="3600" dirty="0" smtClean="0"/>
              <a:t> </a:t>
            </a:r>
          </a:p>
          <a:p>
            <a:pPr algn="ctr"/>
            <a:r>
              <a:rPr lang="ru-RU" sz="3600" dirty="0" smtClean="0"/>
              <a:t>наростами растут в пустыне. </a:t>
            </a:r>
          </a:p>
          <a:p>
            <a:pPr algn="ctr"/>
            <a:r>
              <a:rPr lang="ru-RU" sz="3600" dirty="0" smtClean="0"/>
              <a:t>Если их поливать водой они </a:t>
            </a:r>
          </a:p>
          <a:p>
            <a:pPr algn="ctr"/>
            <a:r>
              <a:rPr lang="ru-RU" sz="3600" dirty="0" smtClean="0"/>
              <a:t>погибнут</a:t>
            </a:r>
            <a:endParaRPr lang="ru-RU" sz="36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357166"/>
            <a:ext cx="500066" cy="642942"/>
          </a:xfrm>
          <a:prstGeom prst="actionButtonHom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7" name="Picture 3" descr="C:\Documents and Settings\Administrator\Рабочий стол\b2btNOf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1643050"/>
            <a:ext cx="6119832" cy="4589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b="1" dirty="0" smtClean="0"/>
              <a:t>Используемые интернет ресурсы</a:t>
            </a:r>
          </a:p>
          <a:p>
            <a:pPr marL="342900" indent="-342900"/>
            <a:r>
              <a:rPr lang="en-US" sz="1600" dirty="0" smtClean="0"/>
              <a:t>http://www.liveinternet.ru/users/3144445/page230.shtml </a:t>
            </a:r>
            <a:r>
              <a:rPr lang="ru-RU" sz="1600" dirty="0" smtClean="0">
                <a:solidFill>
                  <a:srgbClr val="C00000"/>
                </a:solidFill>
              </a:rPr>
              <a:t>бегемот</a:t>
            </a:r>
          </a:p>
          <a:p>
            <a:pPr marL="342900" indent="-342900"/>
            <a:r>
              <a:rPr lang="en-US" sz="1600" dirty="0" smtClean="0"/>
              <a:t>http://im5-tub-ru.yandex.net/i?id=99839878-60-73&amp;n=21 </a:t>
            </a:r>
            <a:r>
              <a:rPr lang="ru-RU" sz="1600" dirty="0" smtClean="0">
                <a:solidFill>
                  <a:srgbClr val="C00000"/>
                </a:solidFill>
              </a:rPr>
              <a:t>дикобраз</a:t>
            </a:r>
          </a:p>
          <a:p>
            <a:pPr marL="342900" indent="-342900"/>
            <a:r>
              <a:rPr lang="en-US" sz="1600" dirty="0" smtClean="0"/>
              <a:t>http://animals.9vds.ru/skuns-foto.html </a:t>
            </a:r>
            <a:r>
              <a:rPr lang="ru-RU" sz="1600" dirty="0" smtClean="0">
                <a:solidFill>
                  <a:srgbClr val="C00000"/>
                </a:solidFill>
              </a:rPr>
              <a:t>скунс</a:t>
            </a:r>
          </a:p>
          <a:p>
            <a:pPr marL="342900" indent="-342900"/>
            <a:r>
              <a:rPr lang="en-US" sz="1600" dirty="0" smtClean="0"/>
              <a:t>http://lady.webnice.ru/forum/viewtopic.php?t=9117&amp;start=645 </a:t>
            </a:r>
            <a:r>
              <a:rPr lang="ru-RU" sz="1600" dirty="0" smtClean="0"/>
              <a:t>м</a:t>
            </a:r>
            <a:r>
              <a:rPr lang="ru-RU" sz="1600" dirty="0" smtClean="0">
                <a:solidFill>
                  <a:srgbClr val="C00000"/>
                </a:solidFill>
              </a:rPr>
              <a:t>уравьед</a:t>
            </a:r>
          </a:p>
          <a:p>
            <a:pPr marL="342900" indent="-342900"/>
            <a:r>
              <a:rPr lang="en-US" sz="1600" dirty="0" smtClean="0"/>
              <a:t>http://croca.livejournal.com/136982.html </a:t>
            </a:r>
            <a:r>
              <a:rPr lang="ru-RU" sz="1600" dirty="0" smtClean="0">
                <a:solidFill>
                  <a:srgbClr val="C00000"/>
                </a:solidFill>
              </a:rPr>
              <a:t>бобр</a:t>
            </a:r>
          </a:p>
          <a:p>
            <a:pPr marL="342900" indent="-342900"/>
            <a:r>
              <a:rPr lang="en-US" sz="1600" dirty="0" smtClean="0"/>
              <a:t>http://dcp.sovserv.ru/other/32545/2008/03/29/bars/print_comments.html </a:t>
            </a:r>
            <a:r>
              <a:rPr lang="ru-RU" sz="1600" dirty="0" smtClean="0">
                <a:solidFill>
                  <a:srgbClr val="C00000"/>
                </a:solidFill>
              </a:rPr>
              <a:t>снежный барс</a:t>
            </a:r>
          </a:p>
          <a:p>
            <a:pPr marL="342900" indent="-342900"/>
            <a:r>
              <a:rPr lang="en-US" sz="1600" dirty="0" smtClean="0"/>
              <a:t>http://www.tvoyrebenok.ru/viktorina-samiy-samiy.shtml </a:t>
            </a:r>
            <a:r>
              <a:rPr lang="ru-RU" sz="1600" dirty="0" smtClean="0">
                <a:solidFill>
                  <a:srgbClr val="C00000"/>
                </a:solidFill>
              </a:rPr>
              <a:t>ленивец</a:t>
            </a:r>
          </a:p>
          <a:p>
            <a:pPr marL="342900" indent="-342900"/>
            <a:r>
              <a:rPr lang="en-US" sz="1600" dirty="0" smtClean="0"/>
              <a:t>http://megalife.com.ua/yumor/page,1,1,12492-pozitiv-na-utro.-orangutan-1.html </a:t>
            </a:r>
            <a:r>
              <a:rPr lang="ru-RU" sz="1600" dirty="0" smtClean="0">
                <a:solidFill>
                  <a:srgbClr val="C00000"/>
                </a:solidFill>
              </a:rPr>
              <a:t>орангутанг</a:t>
            </a:r>
            <a:endParaRPr lang="en-US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http://zerx.su/19442-gusi_lebedi.html </a:t>
            </a:r>
            <a:r>
              <a:rPr lang="ru-RU" sz="1600" dirty="0" smtClean="0">
                <a:solidFill>
                  <a:srgbClr val="C00000"/>
                </a:solidFill>
              </a:rPr>
              <a:t>гуси-лебеди</a:t>
            </a:r>
          </a:p>
          <a:p>
            <a:pPr marL="342900" indent="-342900"/>
            <a:r>
              <a:rPr lang="en-US" sz="1600" dirty="0" smtClean="0"/>
              <a:t>http://portrait-photo.ru/risunok-fruktov-v-nachalnoy-shkole.html </a:t>
            </a:r>
            <a:r>
              <a:rPr lang="ru-RU" sz="1600" dirty="0" smtClean="0">
                <a:solidFill>
                  <a:srgbClr val="C00000"/>
                </a:solidFill>
              </a:rPr>
              <a:t>петух</a:t>
            </a:r>
            <a:r>
              <a:rPr lang="en-US" sz="1600" dirty="0" smtClean="0">
                <a:solidFill>
                  <a:srgbClr val="C00000"/>
                </a:solidFill>
              </a:rPr>
              <a:t> </a:t>
            </a:r>
            <a:endParaRPr lang="ru-RU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http://www.procontent.ru/feeds/item.378497.html </a:t>
            </a:r>
            <a:r>
              <a:rPr lang="ru-RU" sz="1600" dirty="0" smtClean="0">
                <a:solidFill>
                  <a:srgbClr val="C00000"/>
                </a:solidFill>
              </a:rPr>
              <a:t>колибри</a:t>
            </a:r>
          </a:p>
          <a:p>
            <a:pPr marL="342900" indent="-342900"/>
            <a:r>
              <a:rPr lang="en-US" sz="1600" dirty="0" smtClean="0"/>
              <a:t>http://www.torakid.com/statyi/chudesa-prirody/kak-ohotyatsya-sovy-i-filiny/ </a:t>
            </a:r>
            <a:r>
              <a:rPr lang="ru-RU" sz="1600" dirty="0" smtClean="0">
                <a:solidFill>
                  <a:srgbClr val="C00000"/>
                </a:solidFill>
              </a:rPr>
              <a:t>филин</a:t>
            </a:r>
            <a:endParaRPr lang="en-US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 http://www.liveinternet.ru/users/4434469/post172999400/ </a:t>
            </a:r>
            <a:r>
              <a:rPr lang="ru-RU" sz="1600" dirty="0" smtClean="0">
                <a:solidFill>
                  <a:srgbClr val="C00000"/>
                </a:solidFill>
              </a:rPr>
              <a:t>пингвины</a:t>
            </a:r>
            <a:endParaRPr lang="en-US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 http://simply-greece.com/sova.html </a:t>
            </a:r>
            <a:r>
              <a:rPr lang="ru-RU" sz="1600" dirty="0" smtClean="0">
                <a:solidFill>
                  <a:srgbClr val="C00000"/>
                </a:solidFill>
              </a:rPr>
              <a:t>сова</a:t>
            </a:r>
          </a:p>
          <a:p>
            <a:pPr marL="342900" indent="-342900"/>
            <a:r>
              <a:rPr lang="en-US" sz="1600" dirty="0" smtClean="0"/>
              <a:t>http://kalokagatiya.0pk.ru/viewtopic.php?id=35&amp;p=2 </a:t>
            </a:r>
            <a:r>
              <a:rPr lang="ru-RU" sz="1600" dirty="0" smtClean="0">
                <a:solidFill>
                  <a:srgbClr val="C00000"/>
                </a:solidFill>
              </a:rPr>
              <a:t>альбатрос</a:t>
            </a:r>
          </a:p>
          <a:p>
            <a:pPr marL="342900" indent="-342900"/>
            <a:r>
              <a:rPr lang="en-US" sz="1600" dirty="0" smtClean="0"/>
              <a:t>http://zelenahata.com.ua/encyclopedia/opisanie_sad/zhivaja_izgorod/yel/ </a:t>
            </a:r>
            <a:r>
              <a:rPr lang="ru-RU" sz="1600" dirty="0" smtClean="0">
                <a:solidFill>
                  <a:srgbClr val="C00000"/>
                </a:solidFill>
              </a:rPr>
              <a:t>ель</a:t>
            </a:r>
          </a:p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http://www.proza.ru/2010/05/24/519 </a:t>
            </a:r>
            <a:r>
              <a:rPr lang="ru-RU" sz="1600" dirty="0" smtClean="0">
                <a:solidFill>
                  <a:srgbClr val="C00000"/>
                </a:solidFill>
              </a:rPr>
              <a:t>черёмуха</a:t>
            </a:r>
          </a:p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http://www.vashsad.ua/encyclopedia-of-plants/list/5-glavnaja.html/</a:t>
            </a:r>
            <a:r>
              <a:rPr lang="ru-RU" sz="1600" dirty="0" smtClean="0"/>
              <a:t>О/ </a:t>
            </a:r>
            <a:r>
              <a:rPr lang="ru-RU" sz="1600" dirty="0" smtClean="0">
                <a:solidFill>
                  <a:srgbClr val="C00000"/>
                </a:solidFill>
              </a:rPr>
              <a:t>осина</a:t>
            </a:r>
          </a:p>
          <a:p>
            <a:pPr marL="342900" indent="-342900"/>
            <a:r>
              <a:rPr lang="en-US" sz="1600" dirty="0" smtClean="0"/>
              <a:t>http://neopad45.ru/pravila/image/aHR0cDovL25hcnV0by5wcm8vZm9ydW0vNS0zOTEwNy05</a:t>
            </a:r>
            <a:r>
              <a:rPr lang="ru-RU" sz="1600" dirty="0" smtClean="0">
                <a:solidFill>
                  <a:srgbClr val="C00000"/>
                </a:solidFill>
              </a:rPr>
              <a:t>дуб</a:t>
            </a:r>
          </a:p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http://warriors-cats.ucoz.com/forum/95-83-2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береза</a:t>
            </a:r>
            <a:endParaRPr lang="ru-RU" sz="1600" dirty="0" smtClean="0"/>
          </a:p>
          <a:p>
            <a:pPr marL="342900" indent="-342900"/>
            <a:r>
              <a:rPr lang="en-US" sz="1600" dirty="0" smtClean="0"/>
              <a:t>http://www.kianews.com.ua/node/18972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день земли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342900" indent="-342900"/>
            <a:r>
              <a:rPr lang="en-US" sz="1600" dirty="0" smtClean="0"/>
              <a:t>http://www.nanometer.ru/all_list.html?F[status]=P&amp;page=21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глобус в цветах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342900" indent="-342900"/>
            <a:r>
              <a:rPr lang="en-US" sz="1400" dirty="0" smtClean="0"/>
              <a:t>http://44kpspb.caduk.ru/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FF0000"/>
                </a:solidFill>
              </a:rPr>
              <a:t>глобус в зелени</a:t>
            </a:r>
          </a:p>
          <a:p>
            <a:pPr marL="342900" indent="-342900"/>
            <a:r>
              <a:rPr lang="en-US" sz="1400" dirty="0" smtClean="0"/>
              <a:t>http://janarmenian.ru/news/29274.html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FF0000"/>
                </a:solidFill>
              </a:rPr>
              <a:t>глобус на ладошках</a:t>
            </a:r>
          </a:p>
          <a:p>
            <a:pPr marL="342900" indent="-342900"/>
            <a:endParaRPr lang="en-US" sz="1400" dirty="0" smtClean="0"/>
          </a:p>
          <a:p>
            <a:pPr marL="342900" indent="-34290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9144000" cy="70480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http://adrian.makemebad.net/oduvanchiki-kartinki-foto.html</a:t>
            </a:r>
            <a:r>
              <a:rPr lang="ru-RU" sz="1600" dirty="0" smtClean="0">
                <a:solidFill>
                  <a:srgbClr val="C00000"/>
                </a:solidFill>
              </a:rPr>
              <a:t>одуванчик</a:t>
            </a:r>
          </a:p>
          <a:p>
            <a:pPr marL="342900" indent="-342900"/>
            <a:r>
              <a:rPr lang="en-US" sz="1600" dirty="0" smtClean="0"/>
              <a:t>http://kemclub.ru/camfoto.php?firmname=&amp;id=695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колорадский жук</a:t>
            </a:r>
          </a:p>
          <a:p>
            <a:pPr marL="342900" indent="-342900"/>
            <a:r>
              <a:rPr lang="en-US" sz="1600" dirty="0" smtClean="0"/>
              <a:t>http://www.liveinternet.ru/users/3727085/page9.html </a:t>
            </a:r>
            <a:r>
              <a:rPr lang="ru-RU" sz="1600" dirty="0" smtClean="0">
                <a:solidFill>
                  <a:srgbClr val="C00000"/>
                </a:solidFill>
              </a:rPr>
              <a:t>клест</a:t>
            </a:r>
          </a:p>
          <a:p>
            <a:pPr marL="342900" indent="-342900"/>
            <a:r>
              <a:rPr lang="en-US" sz="1600" dirty="0" smtClean="0"/>
              <a:t>http://novosti116.ru/2012/05/23/kazan-nachnut-izbavlyat-ot-komarov/ </a:t>
            </a:r>
            <a:r>
              <a:rPr lang="ru-RU" sz="1600" dirty="0" smtClean="0">
                <a:solidFill>
                  <a:srgbClr val="C00000"/>
                </a:solidFill>
              </a:rPr>
              <a:t>комар</a:t>
            </a:r>
          </a:p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http://harcourt.ru/foto-nash-mir.html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мухомор</a:t>
            </a:r>
          </a:p>
          <a:p>
            <a:pPr marL="342900" indent="-342900"/>
            <a:r>
              <a:rPr lang="en-US" sz="1600" dirty="0" smtClean="0"/>
              <a:t>http://ogoroniks.ru/page/10/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картофель</a:t>
            </a:r>
          </a:p>
          <a:p>
            <a:pPr marL="342900" indent="-342900"/>
            <a:r>
              <a:rPr lang="en-US" sz="1600" dirty="0" smtClean="0"/>
              <a:t>http://900igr.net/kartinki/okruzhajuschij-mir/Prirodnye-zony-Zemli/030-Rastitelnyj-mir-pustyni.html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саксаул</a:t>
            </a:r>
          </a:p>
          <a:p>
            <a:pPr marL="342900" indent="-342900"/>
            <a:r>
              <a:rPr lang="en-US" sz="1600" dirty="0" smtClean="0"/>
              <a:t>http://900igr.net/fotografii/biologija/Elektricheskij-skat/015-Elektricheskij-skat.html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электрический скат</a:t>
            </a:r>
          </a:p>
          <a:p>
            <a:pPr marL="342900" indent="-342900"/>
            <a:r>
              <a:rPr lang="en-US" sz="1600" dirty="0" smtClean="0"/>
              <a:t>http://www.fonstola.ru/download/58200/800x600/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морской конек</a:t>
            </a:r>
            <a:endParaRPr lang="en-US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 http://lifeglobe.net/blogs/details?id=641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пираньи</a:t>
            </a:r>
          </a:p>
          <a:p>
            <a:pPr marL="342900" indent="-342900"/>
            <a:r>
              <a:rPr lang="en-US" sz="1600" dirty="0" smtClean="0"/>
              <a:t>http://animals.9vds.ru/akula.html </a:t>
            </a:r>
            <a:r>
              <a:rPr lang="ru-RU" sz="1600" dirty="0" smtClean="0">
                <a:solidFill>
                  <a:srgbClr val="C00000"/>
                </a:solidFill>
              </a:rPr>
              <a:t>акула</a:t>
            </a:r>
          </a:p>
          <a:p>
            <a:pPr marL="342900" indent="-342900"/>
            <a:r>
              <a:rPr lang="en-US" sz="1600" dirty="0" smtClean="0"/>
              <a:t>http://samogo.net/articles.php?id=2852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рыба луна</a:t>
            </a:r>
          </a:p>
          <a:p>
            <a:pPr marL="342900" indent="-342900"/>
            <a:r>
              <a:rPr lang="en-US" sz="1600" dirty="0" smtClean="0"/>
              <a:t>http://900igr.net/kartinki/biologija/Reptilii/021-Nekotorye-reptilii-imejut-cheshuju-kak-i-ryby.html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щука</a:t>
            </a:r>
          </a:p>
          <a:p>
            <a:pPr marL="342900" indent="-342900"/>
            <a:r>
              <a:rPr lang="en-US" sz="1600" dirty="0" smtClean="0"/>
              <a:t>http://www.egoden.ru/news/read/216013/uchenye_uvideli_kozhu_ikhtiozavrov_v_ehlektronnyjj_mikroskop/</a:t>
            </a:r>
            <a:r>
              <a:rPr lang="ru-RU" sz="1600" dirty="0" smtClean="0">
                <a:solidFill>
                  <a:srgbClr val="C00000"/>
                </a:solidFill>
              </a:rPr>
              <a:t>ихтиозавр</a:t>
            </a:r>
          </a:p>
          <a:p>
            <a:pPr marL="342900" indent="-342900"/>
            <a:r>
              <a:rPr lang="en-US" sz="1600" dirty="0" smtClean="0"/>
              <a:t>http://iwar.livejournal.com/61277.html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лиственница</a:t>
            </a:r>
          </a:p>
          <a:p>
            <a:pPr marL="342900" indent="-342900"/>
            <a:r>
              <a:rPr lang="en-US" sz="1600" dirty="0" smtClean="0"/>
              <a:t>http://bestforce.ru/gdefon/show/site/bestforce/category/pejzazhi/page/1347/</a:t>
            </a:r>
            <a:r>
              <a:rPr lang="ru-RU" sz="1600" dirty="0" smtClean="0"/>
              <a:t>  </a:t>
            </a:r>
            <a:r>
              <a:rPr lang="ru-RU" sz="1600" dirty="0" smtClean="0">
                <a:solidFill>
                  <a:srgbClr val="C00000"/>
                </a:solidFill>
              </a:rPr>
              <a:t>лиственница </a:t>
            </a:r>
          </a:p>
          <a:p>
            <a:pPr marL="342900" indent="-342900"/>
            <a:r>
              <a:rPr lang="ru-RU" sz="1600" dirty="0" smtClean="0"/>
              <a:t> </a:t>
            </a:r>
            <a:r>
              <a:rPr lang="en-US" sz="1600" dirty="0" smtClean="0"/>
              <a:t>http://www.skaza.info/index.php/obratnaya-svyaz/2-uncategorised/12-magiya-dereva-lechebnye-i-bioenergeticheskie-svojstva-derevev</a:t>
            </a:r>
            <a:r>
              <a:rPr lang="ru-RU" sz="1600" dirty="0" smtClean="0">
                <a:solidFill>
                  <a:srgbClr val="C00000"/>
                </a:solidFill>
              </a:rPr>
              <a:t>вяз</a:t>
            </a:r>
            <a:r>
              <a:rPr lang="en-US" sz="1600" dirty="0" smtClean="0">
                <a:hlinkClick r:id="rId2"/>
              </a:rPr>
              <a:t>http://bukarik.ru/mlekopitayuschie-hischniki/54-kto-bystree-vseh-begaet.html</a:t>
            </a:r>
            <a:r>
              <a:rPr lang="ru-RU" sz="1600" dirty="0" smtClean="0">
                <a:solidFill>
                  <a:srgbClr val="C00000"/>
                </a:solidFill>
                <a:hlinkClick r:id="rId2"/>
              </a:rPr>
              <a:t>гепард</a:t>
            </a:r>
            <a:endParaRPr lang="ru-RU" sz="16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US" sz="1600" dirty="0" smtClean="0"/>
              <a:t>http://hallpic.ru/wallpapers/362716-tsifryi_zelenoe_domino_polotno_igra/?download=original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домино</a:t>
            </a:r>
          </a:p>
          <a:p>
            <a:pPr marL="342900" indent="-342900"/>
            <a:endParaRPr lang="ru-RU" sz="1600" dirty="0" smtClean="0">
              <a:solidFill>
                <a:srgbClr val="C00000"/>
              </a:solidFill>
            </a:endParaRPr>
          </a:p>
          <a:p>
            <a:pPr marL="342900" indent="-342900"/>
            <a:endParaRPr lang="ru-RU" dirty="0" smtClean="0"/>
          </a:p>
          <a:p>
            <a:pPr marL="342900" indent="-34290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FF"/>
      </a:hlink>
      <a:folHlink>
        <a:srgbClr val="00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1506</TotalTime>
  <Words>1105</Words>
  <Application>Microsoft Office PowerPoint</Application>
  <PresentationFormat>Экран (4:3)</PresentationFormat>
  <Paragraphs>275</Paragraphs>
  <Slides>44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 Black</vt:lpstr>
      <vt:lpstr>Calibri</vt:lpstr>
      <vt:lpstr>Constantia</vt:lpstr>
      <vt:lpstr>Wingdings 2</vt:lpstr>
      <vt:lpstr>Поток</vt:lpstr>
      <vt:lpstr>Викторина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cp:lastModifiedBy>Игорь</cp:lastModifiedBy>
  <cp:revision>156</cp:revision>
  <dcterms:modified xsi:type="dcterms:W3CDTF">2020-05-26T07:26:16Z</dcterms:modified>
</cp:coreProperties>
</file>